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4" r:id="rId6"/>
    <p:sldId id="262" r:id="rId7"/>
    <p:sldId id="263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accessibility</c:v>
                </c:pt>
                <c:pt idx="2">
                  <c:v>SEO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90</c:v>
                </c:pt>
                <c:pt idx="1">
                  <c:v>85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37-4EC4-B2F7-97A4B130B6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accessibility</c:v>
                </c:pt>
                <c:pt idx="2">
                  <c:v>SEO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94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7-4EC4-B2F7-97A4B130B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494351"/>
        <c:axId val="42507663"/>
        <c:axId val="0"/>
      </c:bar3DChart>
      <c:catAx>
        <c:axId val="42494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07663"/>
        <c:crosses val="autoZero"/>
        <c:auto val="1"/>
        <c:lblAlgn val="ctr"/>
        <c:lblOffset val="100"/>
        <c:noMultiLvlLbl val="0"/>
      </c:catAx>
      <c:valAx>
        <c:axId val="4250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94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accessibility</c:v>
                </c:pt>
                <c:pt idx="2">
                  <c:v>SEO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</c:v>
                </c:pt>
                <c:pt idx="1">
                  <c:v>87</c:v>
                </c:pt>
                <c:pt idx="2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B-4A78-B3CA-34EBB98D1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accessibility</c:v>
                </c:pt>
                <c:pt idx="2">
                  <c:v>SEO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68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1B-4A78-B3CA-34EBB98D1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21582383"/>
        <c:axId val="1421581135"/>
        <c:axId val="0"/>
      </c:bar3DChart>
      <c:catAx>
        <c:axId val="1421582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1581135"/>
        <c:crosses val="autoZero"/>
        <c:auto val="1"/>
        <c:lblAlgn val="ctr"/>
        <c:lblOffset val="100"/>
        <c:noMultiLvlLbl val="0"/>
      </c:catAx>
      <c:valAx>
        <c:axId val="1421581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1582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accessibility</c:v>
                </c:pt>
                <c:pt idx="2">
                  <c:v>SEO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62</c:v>
                </c:pt>
                <c:pt idx="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BD-48A7-8C9C-8D2EBB1B25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accessibility</c:v>
                </c:pt>
                <c:pt idx="2">
                  <c:v>SEO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98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BD-48A7-8C9C-8D2EBB1B25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73641183"/>
        <c:axId val="1473636191"/>
        <c:axId val="0"/>
      </c:bar3DChart>
      <c:catAx>
        <c:axId val="147364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636191"/>
        <c:crosses val="autoZero"/>
        <c:auto val="1"/>
        <c:lblAlgn val="ctr"/>
        <c:lblOffset val="100"/>
        <c:noMultiLvlLbl val="0"/>
      </c:catAx>
      <c:valAx>
        <c:axId val="1473636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64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accessibility</c:v>
                </c:pt>
                <c:pt idx="2">
                  <c:v>SEO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62</c:v>
                </c:pt>
                <c:pt idx="2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A6-4A4B-9D88-3213B23584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accessibility</c:v>
                </c:pt>
                <c:pt idx="2">
                  <c:v>SEO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98</c:v>
                </c:pt>
                <c:pt idx="1">
                  <c:v>100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A6-4A4B-9D88-3213B2358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73544943"/>
        <c:axId val="1473544111"/>
        <c:axId val="0"/>
      </c:bar3DChart>
      <c:catAx>
        <c:axId val="147354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544111"/>
        <c:crosses val="autoZero"/>
        <c:auto val="1"/>
        <c:lblAlgn val="ctr"/>
        <c:lblOffset val="100"/>
        <c:noMultiLvlLbl val="0"/>
      </c:catAx>
      <c:valAx>
        <c:axId val="1473544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544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2966B-94FF-4BFB-A52C-3D6ACED3EA7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5464D-20D3-4A30-899D-637D0721C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38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6CD68-0E0C-133E-EB47-14929E622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6DC1B-471B-686E-8E5C-F6C25C5D9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80D0C-B182-8E77-5DBE-955DE397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08E84-BB25-EFB5-4F72-7BBC2CAE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73BB2-82CE-D0A3-50F1-CDC54FC6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0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293C-CF8E-36F4-DE78-1BD352EE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1670D-1DCF-F726-4F00-0806001B2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BD38A-6FF0-CEAE-2D79-BC2C9DB0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0ECB2-64A0-2422-EA47-8D3CA6F08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9891-192D-4FBB-F068-344A8E57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5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149AA-4A6E-EE92-DBDE-55A1146C8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FDED6-592F-D00C-9A32-0A33E6287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DD678-5EDC-B37D-DBEF-F3231B9FF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C3B9-22F5-DF8E-7957-53FF21CD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08E36-F9F2-B292-EFD3-AFCF4A2A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5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941F-E627-4E83-FE35-3A937EEF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7D53-9542-2B9F-6C70-54995EDC2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A161C-96EA-C196-A23E-CD33F8D4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88D92-F833-F88E-1CA4-63ED4914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8D9F2-C16F-0C93-4D05-3E27C66C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32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575E-0867-C39F-AA1F-977FC64A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B179D-E235-5CDD-E57F-64E3E65FE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819C2-9180-5854-D332-509190C9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B604-3017-EB56-0CE1-8A143692D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946FF-6526-C459-E6FC-AE99F42A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5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3CF9-1E29-9507-F1F1-0903189C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9819E-1671-D8F0-472B-F289A2993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F95C6-BC1B-5757-DC77-CA0B791A6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C4436-9390-AAE9-B221-F520052C5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CC810-D7B5-048D-67F7-1C205855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571AC-B737-FC90-88BE-36BD95ED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4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76A2-962D-C1DF-F88B-027107B27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85778-568F-34C1-9AE6-578B5ABB4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459A4-7134-B00D-2B39-69CBA5954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1F8B0-9601-F980-8ED1-CF4A0E3D6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D8D00-5DEA-668A-35F6-1EC08D6E6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E86D63-5052-E3E3-AF10-6A7F08E29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85128-DA1F-161B-6BE0-3D0F27D0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A9072-A58C-C7F5-CFC1-A049893C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6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E2EA-43C5-16BE-AABC-C7E0B872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319F9-F582-6C19-F977-405628EC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F8EE4-E4DC-2664-8C4F-92C1E332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C4171-7041-EE3F-6BD1-18020C85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D346A0-73F0-FD9B-F102-D187E95AE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26B6F-002C-436D-AD60-4F0E7069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22654-DB77-B1CB-80A8-14D94E2E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5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79500-F49D-AF5F-C8FD-915CB726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85DB3-2907-4828-90D6-D2540A04B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9B3C7-2E15-21A7-D3E1-59B60A6DB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A08B4-8068-44BF-8E65-71937729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11ADE-71C8-4507-A4F3-DE06137E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FA1EC-0C98-A7C4-6689-5B4F03C3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4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0CCC-C0D4-E028-5015-AE9AF8060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1358F7-AC40-2DFB-83E6-2FA5ED457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5283B-318A-F414-7BAF-558353316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75D0A-6D9D-C738-9BFE-57A17D9D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BE666-8638-4E56-D13B-0C4CEC83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980E9-B9F2-15F0-0390-44D6EA12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7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0BE79-FBD3-CAB2-3481-4275C328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EB7C4-218F-AB89-CD86-D8AF42C30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92E86-ED53-FF39-8085-605E8BFCC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EBAB4-051E-413E-9592-1C575EFEAE9A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FC8BB-15AD-0647-17D9-24A902594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EB0BD-78B0-A52D-EE3D-0D3BB2814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A06AF-1C1C-4552-BC0C-AE2FAB3CD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1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E8FA19-C87D-8E9E-FE8B-C11ECD37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Mobile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63D7D-6024-BE37-E5AD-C4B043031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pic>
        <p:nvPicPr>
          <p:cNvPr id="10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FF971C-146A-1FF9-7530-3043220D03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9" t="11046" r="31317" b="66533"/>
          <a:stretch/>
        </p:blipFill>
        <p:spPr>
          <a:xfrm>
            <a:off x="1095469" y="2637393"/>
            <a:ext cx="4776102" cy="141153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292E7E-A5D2-2FDD-F270-80CDC2BB0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1C88252-5F59-1526-165F-74D9FE2D25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5" t="13982" r="30679" b="68050"/>
          <a:stretch/>
        </p:blipFill>
        <p:spPr>
          <a:xfrm>
            <a:off x="921550" y="4048928"/>
            <a:ext cx="4995697" cy="158575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EE3FDA-EC14-8004-69D3-A9A834D4CE63}"/>
              </a:ext>
            </a:extLst>
          </p:cNvPr>
          <p:cNvSpPr txBox="1"/>
          <p:nvPr/>
        </p:nvSpPr>
        <p:spPr>
          <a:xfrm>
            <a:off x="3612725" y="2610190"/>
            <a:ext cx="193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D228D-CF0E-9B9F-F879-8D1C3597509A}"/>
              </a:ext>
            </a:extLst>
          </p:cNvPr>
          <p:cNvSpPr txBox="1"/>
          <p:nvPr/>
        </p:nvSpPr>
        <p:spPr>
          <a:xfrm>
            <a:off x="3612725" y="4006651"/>
            <a:ext cx="214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 2</a:t>
            </a:r>
          </a:p>
        </p:txBody>
      </p:sp>
      <p:pic>
        <p:nvPicPr>
          <p:cNvPr id="20" name="Picture 1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4EF16B-6B28-6EBA-617B-3CA50A28B5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7" t="11401" r="32351" b="69273"/>
          <a:stretch/>
        </p:blipFill>
        <p:spPr>
          <a:xfrm>
            <a:off x="6337465" y="2585661"/>
            <a:ext cx="4852657" cy="13254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42C53E-35EE-42A7-1737-078FE4D57283}"/>
              </a:ext>
            </a:extLst>
          </p:cNvPr>
          <p:cNvSpPr txBox="1"/>
          <p:nvPr/>
        </p:nvSpPr>
        <p:spPr>
          <a:xfrm>
            <a:off x="8334665" y="2637394"/>
            <a:ext cx="138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 1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5CAB2C5A-350C-C628-B9C5-20038FE6EC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6" t="16568" r="34728" b="64181"/>
          <a:stretch/>
        </p:blipFill>
        <p:spPr>
          <a:xfrm>
            <a:off x="6627176" y="4048927"/>
            <a:ext cx="4562946" cy="13254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AFC525-937E-6C90-B866-83560D81DDA3}"/>
              </a:ext>
            </a:extLst>
          </p:cNvPr>
          <p:cNvSpPr txBox="1"/>
          <p:nvPr/>
        </p:nvSpPr>
        <p:spPr>
          <a:xfrm>
            <a:off x="8574582" y="4048927"/>
            <a:ext cx="90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2451512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7267CD-4287-8AB6-AFC1-FCD3BC9FA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r="16290" b="774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56F44-F09C-FA60-8662-85DEBBB5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/>
              <a:t>SEO increased on all pages, mobile, and desktop to 100!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1C053-E2FD-2ADC-95AD-0A520F6CB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Tap targets weren’t sized appropriately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i="1"/>
              <a:t>Deleted all unnecessary links in footer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i="1"/>
              <a:t>Changed font-sizes to makes larger and easier to read and tap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Meta description empty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i="1"/>
              <a:t>Added content “misc.”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Images don’t have alt attributes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i="1"/>
              <a:t>Added alt “misc. desc..”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Black hat keywords in alt “misc. keywords”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/>
              <a:t>Deleted and replaced with proper alt desc.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Links aren’t crawable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i="1"/>
              <a:t>Deleted onclick scroll to top(I don’t know anything about onclick)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300" i="1"/>
              <a:t>Replaced with a CSS version of the scroll to top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300" i="1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51373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D4745C-FDD4-EB5D-2B72-A936B7C2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698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Performance </a:t>
            </a:r>
            <a:r>
              <a:rPr lang="en-US" sz="4000" dirty="0">
                <a:solidFill>
                  <a:srgbClr val="FFFFFF"/>
                </a:solidFill>
              </a:rPr>
              <a:t>increased slightly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77152FB-9001-0F20-504A-EEFED3B16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5" t="44421" r="36061" b="15657"/>
          <a:stretch/>
        </p:blipFill>
        <p:spPr>
          <a:xfrm>
            <a:off x="2114636" y="1664982"/>
            <a:ext cx="3426006" cy="2362074"/>
          </a:xfrm>
          <a:prstGeom prst="rect">
            <a:avLst/>
          </a:prstGeom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CAB382-3E6C-D80B-0E38-C063817E5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5" t="50137" r="37827" b="19069"/>
          <a:stretch/>
        </p:blipFill>
        <p:spPr>
          <a:xfrm>
            <a:off x="6250418" y="1664981"/>
            <a:ext cx="4269897" cy="2617365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1CA81-F5E5-CDE9-6F03-C52E45177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3900" y="4280002"/>
            <a:ext cx="5633051" cy="2362074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Serve images in next-gen formats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i="1" dirty="0"/>
              <a:t>Converted images to </a:t>
            </a:r>
            <a:r>
              <a:rPr lang="en-US" sz="1800" i="1" dirty="0" err="1"/>
              <a:t>avif</a:t>
            </a:r>
            <a:r>
              <a:rPr lang="en-US" sz="1800" i="1" dirty="0"/>
              <a:t> and </a:t>
            </a:r>
            <a:r>
              <a:rPr lang="en-US" sz="1800" i="1" dirty="0" err="1"/>
              <a:t>webp</a:t>
            </a:r>
            <a:endParaRPr lang="en-US" sz="1800" i="1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i="1" dirty="0"/>
              <a:t>Some web browsers don’t recognize next-gen, so I placed them in a &lt;picture&gt; with a secondary  image a compressed jpg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Efficiently encode images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i="1" dirty="0"/>
              <a:t>Used Squoosh to decrease the image size to usable size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i="1" dirty="0"/>
              <a:t>Compressed the images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Properly size images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i="1" dirty="0"/>
              <a:t>Added width and height to all images in HTML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08861A-ACD8-295B-FBE9-5A10E018E162}"/>
              </a:ext>
            </a:extLst>
          </p:cNvPr>
          <p:cNvSpPr txBox="1"/>
          <p:nvPr/>
        </p:nvSpPr>
        <p:spPr>
          <a:xfrm>
            <a:off x="6392266" y="4601659"/>
            <a:ext cx="4899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</a:t>
            </a:r>
            <a:r>
              <a:rPr lang="en-US" dirty="0" err="1"/>
              <a:t>Rendor</a:t>
            </a:r>
            <a:r>
              <a:rPr lang="en-US" dirty="0"/>
              <a:t> Blocking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Used defer in &lt;head&gt;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Used preload in &lt;head&gt;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Used CDN files in &lt;head&gt;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text compression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Minified most CSS and JS files</a:t>
            </a:r>
          </a:p>
        </p:txBody>
      </p:sp>
    </p:spTree>
    <p:extLst>
      <p:ext uri="{BB962C8B-B14F-4D97-AF65-F5344CB8AC3E}">
        <p14:creationId xmlns:p14="http://schemas.microsoft.com/office/powerpoint/2010/main" val="203157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F4CB-D789-3CB8-B869-92B2F633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D2FE0-64DA-D675-3F6F-774719A38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5ADCEA-E3BB-D00B-1301-F202503674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2" t="11920" r="29448" b="68258"/>
          <a:stretch/>
        </p:blipFill>
        <p:spPr>
          <a:xfrm>
            <a:off x="836612" y="2505076"/>
            <a:ext cx="5160963" cy="13160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1C927-890E-4418-932D-DC7C38E4A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89072A-4C07-D469-16BB-4F057F08AE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2" t="10980" r="30423" b="68050"/>
          <a:stretch/>
        </p:blipFill>
        <p:spPr>
          <a:xfrm>
            <a:off x="836612" y="3821112"/>
            <a:ext cx="5160963" cy="13557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A6CE9-CCB6-0FAB-CE77-1BAEA064E0E0}"/>
              </a:ext>
            </a:extLst>
          </p:cNvPr>
          <p:cNvSpPr txBox="1"/>
          <p:nvPr/>
        </p:nvSpPr>
        <p:spPr>
          <a:xfrm>
            <a:off x="3023118" y="2505075"/>
            <a:ext cx="124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6B76F-C81F-4A12-CED8-D64DFC12E874}"/>
              </a:ext>
            </a:extLst>
          </p:cNvPr>
          <p:cNvSpPr txBox="1"/>
          <p:nvPr/>
        </p:nvSpPr>
        <p:spPr>
          <a:xfrm>
            <a:off x="3512975" y="39449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 2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FEDF05F-930D-5D3D-532B-2E66BE908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5" t="11221" r="30495" b="69010"/>
          <a:stretch/>
        </p:blipFill>
        <p:spPr>
          <a:xfrm>
            <a:off x="5997575" y="2527320"/>
            <a:ext cx="5160963" cy="13557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569021-51E2-C5CC-CAA8-0F8EA25C8702}"/>
              </a:ext>
            </a:extLst>
          </p:cNvPr>
          <p:cNvSpPr txBox="1"/>
          <p:nvPr/>
        </p:nvSpPr>
        <p:spPr>
          <a:xfrm>
            <a:off x="8329188" y="2637394"/>
            <a:ext cx="141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 1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A746814D-5D61-B46D-6484-9534D30BBB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7" t="16106" r="31683" b="63472"/>
          <a:stretch/>
        </p:blipFill>
        <p:spPr>
          <a:xfrm>
            <a:off x="6047023" y="3798698"/>
            <a:ext cx="4997513" cy="14005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A76DE0-2D9A-DFCB-B378-D7446E5EB94F}"/>
              </a:ext>
            </a:extLst>
          </p:cNvPr>
          <p:cNvSpPr txBox="1"/>
          <p:nvPr/>
        </p:nvSpPr>
        <p:spPr>
          <a:xfrm>
            <a:off x="8130384" y="3883045"/>
            <a:ext cx="108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30509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679C-E084-AFE0-2B6E-950253B0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Powermapper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D5648-8449-AA64-7D36-92EAA05E6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A8F856-3B78-DFF7-C53D-47C7EA7B6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95AF3FC-300C-26C0-A210-F1F63F0F9C43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389379"/>
              </p:ext>
            </p:extLst>
          </p:nvPr>
        </p:nvGraphicFramePr>
        <p:xfrm>
          <a:off x="839788" y="3556000"/>
          <a:ext cx="51577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973520" imgH="604800" progId="Package">
                  <p:embed/>
                </p:oleObj>
              </mc:Choice>
              <mc:Fallback>
                <p:oleObj name="Packager Shell Object" showAsIcon="1" r:id="rId2" imgW="1973520" imgH="60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788" y="3556000"/>
                        <a:ext cx="5157787" cy="158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CB6F7E1C-B3BE-189D-6C7E-083345C5FFD0}"/>
              </a:ext>
            </a:extLst>
          </p:cNvPr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443874972"/>
              </p:ext>
            </p:extLst>
          </p:nvPr>
        </p:nvGraphicFramePr>
        <p:xfrm>
          <a:off x="6172200" y="3557588"/>
          <a:ext cx="5183188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984680" imgH="604800" progId="Package">
                  <p:embed/>
                </p:oleObj>
              </mc:Choice>
              <mc:Fallback>
                <p:oleObj name="Packager Shell Object" showAsIcon="1" r:id="rId4" imgW="1984680" imgH="60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72200" y="3557588"/>
                        <a:ext cx="5183188" cy="1579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811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D298-2E7A-3697-F81A-23A9BACA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WAVE-page1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7C367-BB34-657F-622F-BD7A21D54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BEFORE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8B00D32-5935-733A-577A-281CA4F2B7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" r="79947" b="33208"/>
          <a:stretch/>
        </p:blipFill>
        <p:spPr>
          <a:xfrm>
            <a:off x="839788" y="2505075"/>
            <a:ext cx="4791467" cy="39878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10CB5D-E8C9-49F7-EB59-AC935AAEF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AFTER</a:t>
            </a: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1E4BFF1-D699-115F-CCED-DD65F6E192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" r="80888" b="36429"/>
          <a:stretch/>
        </p:blipFill>
        <p:spPr>
          <a:xfrm>
            <a:off x="6172200" y="2505075"/>
            <a:ext cx="5180012" cy="3987800"/>
          </a:xfrm>
        </p:spPr>
      </p:pic>
    </p:spTree>
    <p:extLst>
      <p:ext uri="{BB962C8B-B14F-4D97-AF65-F5344CB8AC3E}">
        <p14:creationId xmlns:p14="http://schemas.microsoft.com/office/powerpoint/2010/main" val="68310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384E-ABE1-037D-ADE5-88ADF98F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Wave-page2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4B786-280B-4E80-EB65-8A69F3C54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BEFORE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7A5DAAD2-6D90-6C67-AD44-BB8BC76767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" r="80019" b="32707"/>
          <a:stretch/>
        </p:blipFill>
        <p:spPr>
          <a:xfrm>
            <a:off x="839789" y="2505075"/>
            <a:ext cx="4937556" cy="39878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172EE-6BE1-6B19-27C2-80A97C861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AFTER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61167E-D273-F2D1-899B-F9797F071D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7" r="80086" b="36593"/>
          <a:stretch/>
        </p:blipFill>
        <p:spPr>
          <a:xfrm>
            <a:off x="6172199" y="2505075"/>
            <a:ext cx="5180011" cy="3987800"/>
          </a:xfrm>
        </p:spPr>
      </p:pic>
    </p:spTree>
    <p:extLst>
      <p:ext uri="{BB962C8B-B14F-4D97-AF65-F5344CB8AC3E}">
        <p14:creationId xmlns:p14="http://schemas.microsoft.com/office/powerpoint/2010/main" val="425917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79C0-AA42-6AEC-6FFC-FC03AD63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5739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Page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97F55-2EAD-A503-BD9B-7777A870C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898182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DESKTOP 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AA41323-44A2-2DFD-2371-5D092A14CA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30049768"/>
              </p:ext>
            </p:extLst>
          </p:nvPr>
        </p:nvGraphicFramePr>
        <p:xfrm>
          <a:off x="836612" y="1763026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2C914-26DD-FC93-36C1-0201F5090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939114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MOBILE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50217BC-5192-9E55-1765-9632CD7675FE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746589578"/>
              </p:ext>
            </p:extLst>
          </p:nvPr>
        </p:nvGraphicFramePr>
        <p:xfrm>
          <a:off x="6169024" y="1763026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C25114B-23F3-BFC1-B0D7-121A381E5D69}"/>
              </a:ext>
            </a:extLst>
          </p:cNvPr>
          <p:cNvSpPr txBox="1"/>
          <p:nvPr/>
        </p:nvSpPr>
        <p:spPr>
          <a:xfrm>
            <a:off x="1104181" y="5710687"/>
            <a:ext cx="9920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SEO and Accessibility both at 100 on all pages and across devices according to lighthouse audit</a:t>
            </a:r>
          </a:p>
        </p:txBody>
      </p:sp>
    </p:spTree>
    <p:extLst>
      <p:ext uri="{BB962C8B-B14F-4D97-AF65-F5344CB8AC3E}">
        <p14:creationId xmlns:p14="http://schemas.microsoft.com/office/powerpoint/2010/main" val="288741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E88A7-3D1C-23AE-417C-E579F421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77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Page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D83F2-CF31-B964-545D-BF142A5DC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864889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Desktop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3453DE2-C6D1-E9D1-2C5F-0160BE4C353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9896789"/>
              </p:ext>
            </p:extLst>
          </p:nvPr>
        </p:nvGraphicFramePr>
        <p:xfrm>
          <a:off x="823117" y="1586706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D2191-1B2C-496D-BB8A-05D6F3E3E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82505" y="864889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Mobile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77AF2C0-8D49-BE54-A2B9-E97EBD3CAFF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263906353"/>
              </p:ext>
            </p:extLst>
          </p:nvPr>
        </p:nvGraphicFramePr>
        <p:xfrm>
          <a:off x="6096000" y="1586706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29A907C-71AD-536C-250A-BD517E614C95}"/>
              </a:ext>
            </a:extLst>
          </p:cNvPr>
          <p:cNvSpPr txBox="1"/>
          <p:nvPr/>
        </p:nvSpPr>
        <p:spPr>
          <a:xfrm>
            <a:off x="836612" y="5427662"/>
            <a:ext cx="8484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SEO and Accessibility both at 100 on all pages and across devices </a:t>
            </a:r>
          </a:p>
          <a:p>
            <a:r>
              <a:rPr lang="en-US" sz="2400" b="1" dirty="0"/>
              <a:t>according to lighthouse audit</a:t>
            </a:r>
          </a:p>
        </p:txBody>
      </p:sp>
    </p:spTree>
    <p:extLst>
      <p:ext uri="{BB962C8B-B14F-4D97-AF65-F5344CB8AC3E}">
        <p14:creationId xmlns:p14="http://schemas.microsoft.com/office/powerpoint/2010/main" val="395738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BC2420-425B-3F6D-3301-5428EE37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57200"/>
          </a:xfrm>
        </p:spPr>
        <p:txBody>
          <a:bodyPr/>
          <a:lstStyle/>
          <a:p>
            <a:pPr algn="ctr"/>
            <a:r>
              <a:rPr lang="en-US" b="1" dirty="0"/>
              <a:t>Errors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D27A68-FE6A-BFC2-5CAE-AF28064D9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6750" y="1114400"/>
            <a:ext cx="3932237" cy="152097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broken links in footer as well as in bootstrap.css(</a:t>
            </a:r>
            <a:r>
              <a:rPr lang="en-US" dirty="0" err="1"/>
              <a:t>powermapper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 wasn’t error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had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Console had errors </a:t>
            </a:r>
          </a:p>
        </p:txBody>
      </p:sp>
      <p:pic>
        <p:nvPicPr>
          <p:cNvPr id="14" name="Content Placeholder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922BEA-F2EA-4907-0F65-8C1FBB692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" b="31702"/>
          <a:stretch/>
        </p:blipFill>
        <p:spPr>
          <a:xfrm>
            <a:off x="5113050" y="723516"/>
            <a:ext cx="6172200" cy="1877291"/>
          </a:xfr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800DDD-B0B6-76E4-DE2C-22C18A3B69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" b="57845"/>
          <a:stretch/>
        </p:blipFill>
        <p:spPr>
          <a:xfrm>
            <a:off x="5113049" y="2694858"/>
            <a:ext cx="6172201" cy="22906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DE0AE3-A2F9-63E8-163B-1EF071FDAE77}"/>
              </a:ext>
            </a:extLst>
          </p:cNvPr>
          <p:cNvSpPr txBox="1"/>
          <p:nvPr/>
        </p:nvSpPr>
        <p:spPr>
          <a:xfrm>
            <a:off x="7856921" y="3656205"/>
            <a:ext cx="151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Bootstrap.css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66B870-8E0E-11E0-4965-88528435F725}"/>
              </a:ext>
            </a:extLst>
          </p:cNvPr>
          <p:cNvSpPr txBox="1"/>
          <p:nvPr/>
        </p:nvSpPr>
        <p:spPr>
          <a:xfrm>
            <a:off x="7856922" y="1551709"/>
            <a:ext cx="124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Style.css</a:t>
            </a: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FA75BD-128A-CF24-C523-E1DD4E495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2" r="29953" b="34214"/>
          <a:stretch/>
        </p:blipFill>
        <p:spPr>
          <a:xfrm>
            <a:off x="301924" y="2635370"/>
            <a:ext cx="4882551" cy="23501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892E87-2B8D-39BB-60ED-E100509B8C22}"/>
              </a:ext>
            </a:extLst>
          </p:cNvPr>
          <p:cNvSpPr txBox="1"/>
          <p:nvPr/>
        </p:nvSpPr>
        <p:spPr>
          <a:xfrm>
            <a:off x="1975449" y="3578370"/>
            <a:ext cx="153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HTML</a:t>
            </a:r>
          </a:p>
        </p:txBody>
      </p:sp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0F8F709C-14C5-DFCD-A5D4-4958C0A412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5" b="36296"/>
          <a:stretch/>
        </p:blipFill>
        <p:spPr>
          <a:xfrm>
            <a:off x="431803" y="4985476"/>
            <a:ext cx="10853447" cy="8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5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C99A-8A7F-A5BE-9723-E0BE42A8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Accessibility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increased on all pages, mobile, and desktop to 100!</a:t>
            </a:r>
            <a:endParaRPr lang="en-US" sz="4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505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630F54-F3CF-68D3-EA00-83956EF12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6" r="8031" b="6936"/>
          <a:stretch/>
        </p:blipFill>
        <p:spPr>
          <a:xfrm>
            <a:off x="1137510" y="877824"/>
            <a:ext cx="2360989" cy="5102352"/>
          </a:xfrm>
          <a:prstGeom prst="rect">
            <a:avLst/>
          </a:prstGeom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E5011-794E-FA7D-84BF-117991459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4580" y="2171430"/>
            <a:ext cx="6422848" cy="412716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7150"/>
            <a:r>
              <a:rPr lang="en-US" sz="1400" dirty="0"/>
              <a:t>With these changes: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Img</a:t>
            </a:r>
            <a:r>
              <a:rPr lang="en-US" sz="1400" dirty="0"/>
              <a:t> elements did not have alt attributes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i="1" dirty="0"/>
              <a:t>Added alt “misc. desc…” to all </a:t>
            </a:r>
            <a:r>
              <a:rPr lang="en-US" i="1" dirty="0" err="1"/>
              <a:t>imgs</a:t>
            </a:r>
            <a:endParaRPr lang="en-US" i="1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Form elements did not have associated labels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i="1" dirty="0"/>
              <a:t>Placed &lt;input&gt; inside the &lt;label&gt;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Links did not have a discernible name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i="1" dirty="0"/>
              <a:t>Added alt to logo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i="1" dirty="0"/>
              <a:t>Added aria-label to icons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Color contrast issue on button and a link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i="1" dirty="0"/>
              <a:t>Changed the color orange to a shade darker to help meet the contrast ratio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i="1" dirty="0"/>
              <a:t>Increased the size of text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i="1" dirty="0"/>
              <a:t>Also changed button text to black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i="1" dirty="0"/>
              <a:t>Changed the dark blue and gray text to white to increase contrast ratio and have visible text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Lang attribute “default” wasn’t valid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i="1" dirty="0"/>
              <a:t>Changed it to “</a:t>
            </a:r>
            <a:r>
              <a:rPr lang="en-US" i="1" dirty="0" err="1"/>
              <a:t>en</a:t>
            </a:r>
            <a:r>
              <a:rPr lang="en-US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273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428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Packager Shell Object</vt:lpstr>
      <vt:lpstr>Mobile</vt:lpstr>
      <vt:lpstr>Desktop</vt:lpstr>
      <vt:lpstr>Powermapper</vt:lpstr>
      <vt:lpstr>WAVE-page1</vt:lpstr>
      <vt:lpstr>Wave-page2</vt:lpstr>
      <vt:lpstr>Page 1</vt:lpstr>
      <vt:lpstr>Page 2</vt:lpstr>
      <vt:lpstr>Errors</vt:lpstr>
      <vt:lpstr>Accessibility increased on all pages, mobile, and desktop to 100!</vt:lpstr>
      <vt:lpstr>SEO increased on all pages, mobile, and desktop to 100!</vt:lpstr>
      <vt:lpstr>Performance increased slightly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</dc:title>
  <dc:creator>Jennifer Crutchfield</dc:creator>
  <cp:lastModifiedBy>Jennifer Crutchfield</cp:lastModifiedBy>
  <cp:revision>2</cp:revision>
  <dcterms:created xsi:type="dcterms:W3CDTF">2022-07-06T19:52:27Z</dcterms:created>
  <dcterms:modified xsi:type="dcterms:W3CDTF">2022-07-09T00:34:46Z</dcterms:modified>
</cp:coreProperties>
</file>